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4" r:id="rId1"/>
  </p:sldMasterIdLst>
  <p:notesMasterIdLst>
    <p:notesMasterId r:id="rId10"/>
  </p:notesMasterIdLst>
  <p:handoutMasterIdLst>
    <p:handoutMasterId r:id="rId11"/>
  </p:handoutMasterIdLst>
  <p:sldIdLst>
    <p:sldId id="489" r:id="rId2"/>
    <p:sldId id="490" r:id="rId3"/>
    <p:sldId id="494" r:id="rId4"/>
    <p:sldId id="495" r:id="rId5"/>
    <p:sldId id="496" r:id="rId6"/>
    <p:sldId id="497" r:id="rId7"/>
    <p:sldId id="492" r:id="rId8"/>
    <p:sldId id="493" r:id="rId9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6DF6C"/>
    <a:srgbClr val="000000"/>
    <a:srgbClr val="DCC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64" autoAdjust="0"/>
    <p:restoredTop sz="94780" autoAdjust="0"/>
  </p:normalViewPr>
  <p:slideViewPr>
    <p:cSldViewPr snapToGrid="0">
      <p:cViewPr>
        <p:scale>
          <a:sx n="150" d="100"/>
          <a:sy n="150" d="100"/>
        </p:scale>
        <p:origin x="736" y="-24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30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9F750C-16AB-2046-83AF-A45310E0C083}" type="datetimeFigureOut">
              <a:rPr lang="hu-HU" smtClean="0"/>
              <a:pPr/>
              <a:t>2018. 04. 12.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D49FA-A279-CF4C-92BF-9A296BA95CDA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5426811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jpeg>
</file>

<file path=ppt/media/image3.jpeg>
</file>

<file path=ppt/media/image4.jpeg>
</file>

<file path=ppt/media/image5.jpe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506785-8B48-E04D-BC69-57B5A40B7594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52619D-DD23-404E-8C9A-479CEC79728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43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134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012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86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402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3594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/3 Farb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9144000" cy="192749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0000" tIns="0" rIns="24000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500">
              <a:solidFill>
                <a:schemeClr val="bg1"/>
              </a:solidFill>
            </a:endParaRPr>
          </a:p>
        </p:txBody>
      </p:sp>
      <p:pic>
        <p:nvPicPr>
          <p:cNvPr id="7" name="Grafik 7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04075" y="5036345"/>
            <a:ext cx="1779588" cy="678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88000" y="2073000"/>
            <a:ext cx="8568000" cy="450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2667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 dirty="0" err="1"/>
              <a:t>Titelmasterformat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8000" y="2484000"/>
            <a:ext cx="8568000" cy="1379802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1667">
                <a:solidFill>
                  <a:schemeClr val="tx1"/>
                </a:solidFill>
              </a:defRPr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en-GB" noProof="0" dirty="0" err="1"/>
              <a:t>Formatvorlage</a:t>
            </a:r>
            <a:r>
              <a:rPr lang="en-GB" noProof="0" dirty="0"/>
              <a:t> des </a:t>
            </a:r>
            <a:r>
              <a:rPr lang="en-GB" noProof="0" dirty="0" err="1"/>
              <a:t>Untertitelmasters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idx="14"/>
          </p:nvPr>
        </p:nvSpPr>
        <p:spPr>
          <a:xfrm>
            <a:off x="2533135" y="5226909"/>
            <a:ext cx="4112762" cy="269223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en-US"/>
              <a:t>W1: Introduction. Basic concepts and definitions.</a:t>
            </a:r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645897" y="5209384"/>
            <a:ext cx="916438" cy="304271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# </a:t>
            </a:r>
            <a:fld id="{643B6938-699C-734A-AADA-439B90F52D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7"/>
          <p:cNvPicPr>
            <a:picLocks noChangeAspect="1"/>
          </p:cNvPicPr>
          <p:nvPr/>
        </p:nvPicPr>
        <p:blipFill>
          <a:blip r:embed="rId2" cstate="print"/>
          <a:srcRect r="48386" b="11"/>
          <a:stretch>
            <a:fillRect/>
          </a:stretch>
        </p:blipFill>
        <p:spPr bwMode="auto">
          <a:xfrm>
            <a:off x="6069013" y="1404938"/>
            <a:ext cx="2787650" cy="29990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00" y="168000"/>
            <a:ext cx="8568000" cy="45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667" b="1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1"/>
          </p:nvPr>
        </p:nvSpPr>
        <p:spPr>
          <a:xfrm>
            <a:off x="288001" y="960000"/>
            <a:ext cx="8569325" cy="21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Tx/>
              <a:buNone/>
              <a:defRPr sz="1667" b="1"/>
            </a:lvl1pPr>
            <a:lvl2pPr marL="380985" indent="0">
              <a:buFontTx/>
              <a:buNone/>
              <a:defRPr sz="1500"/>
            </a:lvl2pPr>
            <a:lvl3pPr marL="761970" indent="0">
              <a:buFontTx/>
              <a:buNone/>
              <a:defRPr sz="1500"/>
            </a:lvl3pPr>
            <a:lvl4pPr marL="1142954" indent="0">
              <a:buFontTx/>
              <a:buNone/>
              <a:defRPr sz="1500"/>
            </a:lvl4pPr>
            <a:lvl5pPr marL="1523939" indent="0">
              <a:buFontTx/>
              <a:buNone/>
              <a:defRPr sz="1500"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11"/>
          <p:cNvSpPr>
            <a:spLocks noGrp="1"/>
          </p:cNvSpPr>
          <p:nvPr>
            <p:ph type="body" sz="quarter" idx="14"/>
          </p:nvPr>
        </p:nvSpPr>
        <p:spPr>
          <a:xfrm>
            <a:off x="287339" y="1404000"/>
            <a:ext cx="5648325" cy="3321629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7"/>
          <p:cNvPicPr>
            <a:picLocks noChangeAspect="1"/>
          </p:cNvPicPr>
          <p:nvPr/>
        </p:nvPicPr>
        <p:blipFill>
          <a:blip r:embed="rId2" cstate="print"/>
          <a:srcRect t="14459" b="14459"/>
          <a:stretch>
            <a:fillRect/>
          </a:stretch>
        </p:blipFill>
        <p:spPr bwMode="auto">
          <a:xfrm>
            <a:off x="287339" y="960438"/>
            <a:ext cx="8569325" cy="3384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00" y="168000"/>
            <a:ext cx="8568000" cy="45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667" b="1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287339" y="4466167"/>
            <a:ext cx="8559667" cy="4162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750" baseline="0"/>
            </a:lvl1pPr>
          </a:lstStyle>
          <a:p>
            <a:pPr lvl="0"/>
            <a:r>
              <a:rPr lang="de-DE"/>
              <a:t>Textmasterformat bearbeiten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Gerader Verbinder 12"/>
          <p:cNvCxnSpPr/>
          <p:nvPr userDrawn="1"/>
        </p:nvCxnSpPr>
        <p:spPr>
          <a:xfrm>
            <a:off x="287339" y="5033698"/>
            <a:ext cx="85693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6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04075" y="5036345"/>
            <a:ext cx="1779588" cy="678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1"/>
          <p:cNvSpPr txBox="1">
            <a:spLocks/>
          </p:cNvSpPr>
          <p:nvPr userDrawn="1"/>
        </p:nvSpPr>
        <p:spPr>
          <a:xfrm>
            <a:off x="287339" y="2073011"/>
            <a:ext cx="8569325" cy="899583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baseline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de-DE" sz="2667" err="1"/>
              <a:t>Thank</a:t>
            </a:r>
            <a:r>
              <a:rPr lang="de-DE" sz="2667"/>
              <a:t> </a:t>
            </a:r>
            <a:r>
              <a:rPr lang="de-DE" sz="2667" err="1"/>
              <a:t>you</a:t>
            </a:r>
            <a:r>
              <a:rPr lang="de-DE" sz="2667"/>
              <a:t> </a:t>
            </a:r>
            <a:r>
              <a:rPr lang="de-DE" sz="2667" err="1"/>
              <a:t>for</a:t>
            </a:r>
            <a:r>
              <a:rPr lang="de-DE" sz="2667"/>
              <a:t> </a:t>
            </a:r>
            <a:r>
              <a:rPr lang="de-DE" sz="2667" err="1"/>
              <a:t>your</a:t>
            </a:r>
            <a:r>
              <a:rPr lang="de-DE" sz="2667"/>
              <a:t> </a:t>
            </a:r>
            <a:r>
              <a:rPr lang="de-DE" sz="2667" err="1"/>
              <a:t>attention</a:t>
            </a:r>
            <a:endParaRPr lang="en-US" sz="2667"/>
          </a:p>
        </p:txBody>
      </p:sp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88001" y="3324000"/>
            <a:ext cx="8569325" cy="138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33" b="0"/>
            </a:lvl1pPr>
            <a:lvl2pPr marL="380985" indent="0">
              <a:buFontTx/>
              <a:buNone/>
              <a:defRPr sz="1500"/>
            </a:lvl2pPr>
            <a:lvl3pPr marL="761970" indent="0">
              <a:buFontTx/>
              <a:buNone/>
              <a:defRPr sz="1500"/>
            </a:lvl3pPr>
            <a:lvl4pPr marL="1142954" indent="0">
              <a:buFontTx/>
              <a:buNone/>
              <a:defRPr sz="1500"/>
            </a:lvl4pPr>
            <a:lvl5pPr marL="1523939" indent="0">
              <a:buFontTx/>
              <a:buNone/>
              <a:defRPr sz="1500"/>
            </a:lvl5pPr>
          </a:lstStyle>
          <a:p>
            <a:pPr lvl="0"/>
            <a:r>
              <a:rPr lang="de-DE" dirty="0"/>
              <a:t>Edit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master</a:t>
            </a:r>
            <a:r>
              <a:rPr lang="de-DE" dirty="0"/>
              <a:t> </a:t>
            </a:r>
            <a:r>
              <a:rPr lang="de-DE" dirty="0" err="1"/>
              <a:t>format</a:t>
            </a:r>
            <a:endParaRPr lang="de-DE" dirty="0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320757" y="5189803"/>
            <a:ext cx="1965243" cy="525198"/>
          </a:xfrm>
          <a:prstGeom prst="rect">
            <a:avLst/>
          </a:prstGeom>
        </p:spPr>
        <p:txBody>
          <a:bodyPr lIns="0" tIns="0" rIns="0" bIns="0"/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750" err="1"/>
              <a:t>Social</a:t>
            </a:r>
            <a:r>
              <a:rPr lang="de-DE" sz="750"/>
              <a:t> Networks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750"/>
              <a:t>RWTH Aachen, Summer Semester 2017-2018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00632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5320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1667" b="1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402922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>
            <a:lvl1pPr>
              <a:defRPr lang="en-US" sz="1667" b="1" kern="120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524979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81" y="228024"/>
            <a:ext cx="8222400" cy="949300"/>
          </a:xfrm>
          <a:prstGeom prst="rect">
            <a:avLst/>
          </a:prstGeom>
        </p:spPr>
        <p:txBody>
          <a:bodyPr/>
          <a:lstStyle>
            <a:lvl1pPr>
              <a:defRPr lang="en-US" sz="1667" b="1" kern="120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5291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>
            <a:lvl1pPr>
              <a:defRPr lang="en-US" sz="1667" b="1" kern="120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706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45643" y="5209384"/>
            <a:ext cx="716692" cy="304271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tx2"/>
                </a:solidFill>
              </a:defRPr>
            </a:lvl1pPr>
          </a:lstStyle>
          <a:p>
            <a:fld id="{643B6938-699C-734A-AADA-439B90F52D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867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 con subti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00" y="168000"/>
            <a:ext cx="8568000" cy="45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667" b="1">
                <a:solidFill>
                  <a:schemeClr val="tx2"/>
                </a:solidFill>
              </a:defRPr>
            </a:lvl1pPr>
          </a:lstStyle>
          <a:p>
            <a:r>
              <a:rPr lang="en-GB" noProof="0" dirty="0" err="1"/>
              <a:t>Titelmasterformat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1"/>
          </p:nvPr>
        </p:nvSpPr>
        <p:spPr>
          <a:xfrm>
            <a:off x="288001" y="960000"/>
            <a:ext cx="8569325" cy="21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Tx/>
              <a:buNone/>
              <a:defRPr sz="1667" b="1"/>
            </a:lvl1pPr>
            <a:lvl2pPr marL="380985" indent="0">
              <a:buFontTx/>
              <a:buNone/>
              <a:defRPr sz="1500"/>
            </a:lvl2pPr>
            <a:lvl3pPr marL="761970" indent="0">
              <a:buFontTx/>
              <a:buNone/>
              <a:defRPr sz="1500"/>
            </a:lvl3pPr>
            <a:lvl4pPr marL="1142954" indent="0">
              <a:buFontTx/>
              <a:buNone/>
              <a:defRPr sz="1500"/>
            </a:lvl4pPr>
            <a:lvl5pPr marL="1523939" indent="0">
              <a:buFontTx/>
              <a:buNone/>
              <a:defRPr sz="1500"/>
            </a:lvl5pPr>
          </a:lstStyle>
          <a:p>
            <a:pPr lvl="0"/>
            <a:r>
              <a:rPr lang="en-GB" noProof="0" dirty="0" err="1"/>
              <a:t>Textmasterformat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287339" y="1404000"/>
            <a:ext cx="8569325" cy="358813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>
                <a:latin typeface="Calibri" charset="0"/>
                <a:ea typeface="Calibri" charset="0"/>
                <a:cs typeface="Calibri" charset="0"/>
              </a:defRPr>
            </a:lvl1pPr>
            <a:lvl2pPr marL="179910" indent="0">
              <a:buNone/>
              <a:defRPr>
                <a:latin typeface="Calibri" charset="0"/>
                <a:ea typeface="Calibri" charset="0"/>
                <a:cs typeface="Calibri" charset="0"/>
              </a:defRPr>
            </a:lvl2pPr>
            <a:lvl3pPr marL="359819" indent="0">
              <a:buNone/>
              <a:defRPr>
                <a:latin typeface="Calibri" charset="0"/>
                <a:ea typeface="Calibri" charset="0"/>
                <a:cs typeface="Calibri" charset="0"/>
              </a:defRPr>
            </a:lvl3pPr>
            <a:lvl4pPr marL="539729" indent="0">
              <a:buNone/>
              <a:defRPr>
                <a:latin typeface="Calibri" charset="0"/>
                <a:ea typeface="Calibri" charset="0"/>
                <a:cs typeface="Calibri" charset="0"/>
              </a:defRPr>
            </a:lvl4pPr>
          </a:lstStyle>
          <a:p>
            <a:pPr lvl="0"/>
            <a:r>
              <a:rPr lang="en-GB" noProof="0" dirty="0" err="1"/>
              <a:t>Textmasterformat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idx="14"/>
          </p:nvPr>
        </p:nvSpPr>
        <p:spPr>
          <a:xfrm>
            <a:off x="2533135" y="5226909"/>
            <a:ext cx="4112762" cy="269223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en-US"/>
              <a:t>W1: Introduction. Basic concepts and definitions.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645897" y="5209384"/>
            <a:ext cx="916438" cy="304271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# </a:t>
            </a:r>
            <a:fld id="{643B6938-699C-734A-AADA-439B90F52D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0" y="-4667"/>
            <a:ext cx="9144000" cy="678333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1"/>
          </p:nvPr>
        </p:nvSpPr>
        <p:spPr>
          <a:xfrm>
            <a:off x="293325" y="751083"/>
            <a:ext cx="8438400" cy="4742333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2100">
              <a:spcBef>
                <a:spcPts val="60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56791" y="5277612"/>
            <a:ext cx="548700" cy="4373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27135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85800" y="790951"/>
            <a:ext cx="7772400" cy="2257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4000"/>
              <a:buFont typeface="Droid Sans"/>
              <a:buNone/>
              <a:defRPr sz="4000">
                <a:solidFill>
                  <a:srgbClr val="073763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685800" y="3134059"/>
            <a:ext cx="7772400" cy="87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roid Sans"/>
              <a:buNone/>
              <a:defRPr sz="24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2"/>
          </p:nvPr>
        </p:nvSpPr>
        <p:spPr>
          <a:xfrm>
            <a:off x="685800" y="3896060"/>
            <a:ext cx="7772400" cy="87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roid Sans"/>
              <a:buNone/>
              <a:defRPr sz="18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roid Sans"/>
              <a:buNone/>
              <a:defRPr sz="30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roid Sans"/>
              <a:buNone/>
              <a:defRPr sz="30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roid Sans"/>
              <a:buNone/>
              <a:defRPr sz="30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roid Sans"/>
              <a:buNone/>
              <a:defRPr sz="30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roid Sans"/>
              <a:buNone/>
              <a:defRPr sz="30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roid Sans"/>
              <a:buNone/>
              <a:defRPr sz="30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roid Sans"/>
              <a:buNone/>
              <a:defRPr sz="30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Droid Sans"/>
              <a:buNone/>
              <a:defRPr sz="3000">
                <a:solidFill>
                  <a:schemeClr val="dk2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2191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normal sin subti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287339" y="959999"/>
            <a:ext cx="8569325" cy="403213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>
                <a:latin typeface="Calibri" charset="0"/>
                <a:ea typeface="Calibri" charset="0"/>
                <a:cs typeface="Calibri" charset="0"/>
              </a:defRPr>
            </a:lvl1pPr>
            <a:lvl2pPr marL="179910" indent="0">
              <a:buNone/>
              <a:defRPr>
                <a:latin typeface="Calibri" charset="0"/>
                <a:ea typeface="Calibri" charset="0"/>
                <a:cs typeface="Calibri" charset="0"/>
              </a:defRPr>
            </a:lvl2pPr>
            <a:lvl3pPr marL="359819" indent="0">
              <a:buNone/>
              <a:defRPr>
                <a:latin typeface="Calibri" charset="0"/>
                <a:ea typeface="Calibri" charset="0"/>
                <a:cs typeface="Calibri" charset="0"/>
              </a:defRPr>
            </a:lvl3pPr>
            <a:lvl4pPr marL="539729" indent="0">
              <a:buNone/>
              <a:defRPr>
                <a:latin typeface="Calibri" charset="0"/>
                <a:ea typeface="Calibri" charset="0"/>
                <a:cs typeface="Calibri" charset="0"/>
              </a:defRPr>
            </a:lvl4pPr>
          </a:lstStyle>
          <a:p>
            <a:pPr lvl="0"/>
            <a:r>
              <a:rPr lang="en-GB" noProof="0" dirty="0" err="1"/>
              <a:t>Textmasterformat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00" y="168000"/>
            <a:ext cx="8568000" cy="45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667" b="1">
                <a:solidFill>
                  <a:schemeClr val="tx2"/>
                </a:solidFill>
              </a:defRPr>
            </a:lvl1pPr>
          </a:lstStyle>
          <a:p>
            <a:r>
              <a:rPr lang="en-GB" noProof="0" dirty="0" err="1"/>
              <a:t>Titelmasterformat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idx="14"/>
          </p:nvPr>
        </p:nvSpPr>
        <p:spPr>
          <a:xfrm>
            <a:off x="2533135" y="5226909"/>
            <a:ext cx="4112762" cy="269223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en-US"/>
              <a:t>W1: Introduction. Basic concepts and definitions.</a:t>
            </a:r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645897" y="5209384"/>
            <a:ext cx="916438" cy="304271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# </a:t>
            </a:r>
            <a:fld id="{643B6938-699C-734A-AADA-439B90F52D3B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00" y="168000"/>
            <a:ext cx="8568000" cy="45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667" b="1">
                <a:solidFill>
                  <a:schemeClr val="tx2"/>
                </a:solidFill>
              </a:defRPr>
            </a:lvl1pPr>
          </a:lstStyle>
          <a:p>
            <a:r>
              <a:rPr lang="en-GB" noProof="0" dirty="0" err="1"/>
              <a:t>Titelmasterformat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12" name="Textplatzhalter 24"/>
          <p:cNvSpPr>
            <a:spLocks noGrp="1"/>
          </p:cNvSpPr>
          <p:nvPr>
            <p:ph type="body" sz="quarter" idx="11"/>
          </p:nvPr>
        </p:nvSpPr>
        <p:spPr>
          <a:xfrm>
            <a:off x="288001" y="960000"/>
            <a:ext cx="8569325" cy="21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Tx/>
              <a:buNone/>
              <a:defRPr sz="1667" b="1"/>
            </a:lvl1pPr>
            <a:lvl2pPr marL="380985" indent="0">
              <a:buFontTx/>
              <a:buNone/>
              <a:defRPr sz="1500"/>
            </a:lvl2pPr>
            <a:lvl3pPr marL="761970" indent="0">
              <a:buFontTx/>
              <a:buNone/>
              <a:defRPr sz="1500"/>
            </a:lvl3pPr>
            <a:lvl4pPr marL="1142954" indent="0">
              <a:buFontTx/>
              <a:buNone/>
              <a:defRPr sz="1500"/>
            </a:lvl4pPr>
            <a:lvl5pPr marL="1523939" indent="0">
              <a:buFontTx/>
              <a:buNone/>
              <a:defRPr sz="1500"/>
            </a:lvl5pPr>
          </a:lstStyle>
          <a:p>
            <a:pPr lvl="0"/>
            <a:r>
              <a:rPr lang="en-GB" noProof="0" dirty="0" err="1"/>
              <a:t>Textmasterformat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9" name="Diagrammplatzhalter 8"/>
          <p:cNvSpPr>
            <a:spLocks noGrp="1"/>
          </p:cNvSpPr>
          <p:nvPr>
            <p:ph type="chart" sz="quarter" idx="13"/>
          </p:nvPr>
        </p:nvSpPr>
        <p:spPr>
          <a:xfrm>
            <a:off x="287339" y="1404000"/>
            <a:ext cx="8569325" cy="34645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GB" noProof="0" dirty="0" err="1"/>
              <a:t>Diagramm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auf Symbol </a:t>
            </a:r>
            <a:r>
              <a:rPr lang="en-GB" noProof="0" dirty="0" err="1"/>
              <a:t>hinzufügen</a:t>
            </a:r>
            <a:endParaRPr lang="en-GB" noProof="0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idx="14"/>
          </p:nvPr>
        </p:nvSpPr>
        <p:spPr>
          <a:xfrm>
            <a:off x="2533135" y="5226909"/>
            <a:ext cx="4312508" cy="269223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en-US"/>
              <a:t>W1: Introduction. Basic concepts and definitions.</a:t>
            </a:r>
            <a:endParaRPr 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845643" y="5209384"/>
            <a:ext cx="716692" cy="304271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tx2"/>
                </a:solidFill>
              </a:defRPr>
            </a:lvl1pPr>
          </a:lstStyle>
          <a:p>
            <a:fld id="{643B6938-699C-734A-AADA-439B90F52D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1/3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6"/>
          <p:cNvPicPr>
            <a:picLocks noChangeAspect="1"/>
          </p:cNvPicPr>
          <p:nvPr userDrawn="1"/>
        </p:nvPicPr>
        <p:blipFill>
          <a:blip r:embed="rId2" cstate="print"/>
          <a:srcRect t="48967" b="13242"/>
          <a:stretch>
            <a:fillRect/>
          </a:stretch>
        </p:blipFill>
        <p:spPr bwMode="auto">
          <a:xfrm>
            <a:off x="0" y="0"/>
            <a:ext cx="9144000" cy="1919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feld 6"/>
          <p:cNvSpPr txBox="1"/>
          <p:nvPr userDrawn="1"/>
        </p:nvSpPr>
        <p:spPr>
          <a:xfrm>
            <a:off x="-1820863" y="422011"/>
            <a:ext cx="1641475" cy="8613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833" b="1">
                <a:latin typeface="+mn-lt"/>
                <a:cs typeface="+mn-cs"/>
              </a:rPr>
              <a:t>Bild zuschneiden unter:</a:t>
            </a:r>
          </a:p>
          <a:p>
            <a:pPr marL="142869" indent="-142869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de-DE" sz="833">
                <a:latin typeface="+mn-lt"/>
                <a:cs typeface="+mn-cs"/>
              </a:rPr>
              <a:t>Format</a:t>
            </a:r>
          </a:p>
          <a:p>
            <a:pPr marL="142869" indent="-142869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de-DE" sz="833">
                <a:latin typeface="+mn-lt"/>
                <a:cs typeface="+mn-cs"/>
              </a:rPr>
              <a:t>Zuschneiden</a:t>
            </a:r>
          </a:p>
          <a:p>
            <a:pPr marL="142869" indent="-142869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de-DE" sz="833" err="1">
                <a:latin typeface="+mn-lt"/>
                <a:cs typeface="+mn-cs"/>
              </a:rPr>
              <a:t>Zuschneidewerkzeug</a:t>
            </a:r>
            <a:r>
              <a:rPr lang="de-DE" sz="833">
                <a:latin typeface="+mn-lt"/>
                <a:cs typeface="+mn-cs"/>
              </a:rPr>
              <a:t> horizontal bis zur ersten oder zweiten Linie ziehen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88000" y="2073000"/>
            <a:ext cx="8568000" cy="450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2667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8000" y="2484000"/>
            <a:ext cx="8568000" cy="1379802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1667">
                <a:solidFill>
                  <a:schemeClr val="tx1"/>
                </a:solidFill>
              </a:defRPr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320757" y="5189803"/>
            <a:ext cx="1965243" cy="525198"/>
          </a:xfrm>
          <a:prstGeom prst="rect">
            <a:avLst/>
          </a:prstGeom>
        </p:spPr>
        <p:txBody>
          <a:bodyPr lIns="0" tIns="0" rIns="0" bIns="0"/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750" err="1"/>
              <a:t>Social</a:t>
            </a:r>
            <a:r>
              <a:rPr lang="de-DE" sz="750"/>
              <a:t> Networks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750"/>
              <a:t>RWTH Aachen, Summer Semester 2017-2018</a:t>
            </a:r>
          </a:p>
        </p:txBody>
      </p:sp>
      <p:sp>
        <p:nvSpPr>
          <p:cNvPr id="11" name="Footer Placeholder 3"/>
          <p:cNvSpPr>
            <a:spLocks noGrp="1"/>
          </p:cNvSpPr>
          <p:nvPr>
            <p:ph type="ftr" idx="11"/>
          </p:nvPr>
        </p:nvSpPr>
        <p:spPr>
          <a:xfrm>
            <a:off x="2533135" y="5226909"/>
            <a:ext cx="4312508" cy="269223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en-US"/>
              <a:t>W1: Introduction. Basic concepts and definitions.</a:t>
            </a:r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845643" y="5209384"/>
            <a:ext cx="716692" cy="304271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tx2"/>
                </a:solidFill>
              </a:defRPr>
            </a:lvl1pPr>
          </a:lstStyle>
          <a:p>
            <a:fld id="{643B6938-699C-734A-AADA-439B90F52D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2/3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 userDrawn="1"/>
        </p:nvSpPr>
        <p:spPr>
          <a:xfrm>
            <a:off x="-1820863" y="422011"/>
            <a:ext cx="1641475" cy="8613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833" b="1">
                <a:latin typeface="+mn-lt"/>
                <a:cs typeface="+mn-cs"/>
              </a:rPr>
              <a:t>Bild zuschneiden unter:</a:t>
            </a:r>
          </a:p>
          <a:p>
            <a:pPr marL="142869" indent="-142869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de-DE" sz="833">
                <a:latin typeface="+mn-lt"/>
                <a:cs typeface="+mn-cs"/>
              </a:rPr>
              <a:t>Format</a:t>
            </a:r>
          </a:p>
          <a:p>
            <a:pPr marL="142869" indent="-142869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de-DE" sz="833">
                <a:latin typeface="+mn-lt"/>
                <a:cs typeface="+mn-cs"/>
              </a:rPr>
              <a:t>Zuschneiden</a:t>
            </a:r>
          </a:p>
          <a:p>
            <a:pPr marL="142869" indent="-142869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de-DE" sz="833" err="1">
                <a:latin typeface="+mn-lt"/>
                <a:cs typeface="+mn-cs"/>
              </a:rPr>
              <a:t>Zuschneidewerkzeug</a:t>
            </a:r>
            <a:r>
              <a:rPr lang="de-DE" sz="833">
                <a:latin typeface="+mn-lt"/>
                <a:cs typeface="+mn-cs"/>
              </a:rPr>
              <a:t> horizontal bis zur ersten oder zweiten Linie ziehen</a:t>
            </a:r>
          </a:p>
        </p:txBody>
      </p:sp>
      <p:pic>
        <p:nvPicPr>
          <p:cNvPr id="5" name="Grafik 7"/>
          <p:cNvPicPr>
            <a:picLocks noChangeAspect="1"/>
          </p:cNvPicPr>
          <p:nvPr userDrawn="1"/>
        </p:nvPicPr>
        <p:blipFill>
          <a:blip r:embed="rId2" cstate="print"/>
          <a:srcRect t="12505" b="13095"/>
          <a:stretch>
            <a:fillRect/>
          </a:stretch>
        </p:blipFill>
        <p:spPr bwMode="auto">
          <a:xfrm>
            <a:off x="0" y="0"/>
            <a:ext cx="9144000" cy="3779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288000" y="3948000"/>
            <a:ext cx="8568000" cy="450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2667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288000" y="4359001"/>
            <a:ext cx="8568000" cy="67734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1667">
                <a:solidFill>
                  <a:schemeClr val="tx1"/>
                </a:solidFill>
              </a:defRPr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320757" y="5189803"/>
            <a:ext cx="1965243" cy="525198"/>
          </a:xfrm>
          <a:prstGeom prst="rect">
            <a:avLst/>
          </a:prstGeom>
        </p:spPr>
        <p:txBody>
          <a:bodyPr lIns="0" tIns="0" rIns="0" bIns="0"/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750" err="1"/>
              <a:t>Social</a:t>
            </a:r>
            <a:r>
              <a:rPr lang="de-DE" sz="750"/>
              <a:t> Networks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750"/>
              <a:t>RWTH Aachen, Summer Semester 2017-2018</a:t>
            </a:r>
          </a:p>
        </p:txBody>
      </p:sp>
      <p:sp>
        <p:nvSpPr>
          <p:cNvPr id="12" name="Footer Placeholder 3"/>
          <p:cNvSpPr>
            <a:spLocks noGrp="1"/>
          </p:cNvSpPr>
          <p:nvPr>
            <p:ph type="ftr" idx="11"/>
          </p:nvPr>
        </p:nvSpPr>
        <p:spPr>
          <a:xfrm>
            <a:off x="2533135" y="5226909"/>
            <a:ext cx="4312508" cy="269223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en-US"/>
              <a:t>W1: Introduction. Basic concepts and definitions.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r Verbinder 12"/>
          <p:cNvCxnSpPr/>
          <p:nvPr userDrawn="1"/>
        </p:nvCxnSpPr>
        <p:spPr>
          <a:xfrm>
            <a:off x="287339" y="5033698"/>
            <a:ext cx="85693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88000" y="2073000"/>
            <a:ext cx="8568000" cy="450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2667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88000" y="2484000"/>
            <a:ext cx="8568000" cy="1379802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1667">
                <a:solidFill>
                  <a:schemeClr val="tx1"/>
                </a:solidFill>
              </a:defRPr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320757" y="5189803"/>
            <a:ext cx="1965243" cy="525198"/>
          </a:xfrm>
          <a:prstGeom prst="rect">
            <a:avLst/>
          </a:prstGeom>
        </p:spPr>
        <p:txBody>
          <a:bodyPr lIns="0" tIns="0" rIns="0" bIns="0"/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750" err="1"/>
              <a:t>Social</a:t>
            </a:r>
            <a:r>
              <a:rPr lang="de-DE" sz="750"/>
              <a:t> Networks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750"/>
              <a:t>RWTH Aachen, Summer Semester 2017-2018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645897" y="5209384"/>
            <a:ext cx="916438" cy="304271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# </a:t>
            </a:r>
            <a:fld id="{643B6938-699C-734A-AADA-439B90F52D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_mittig, horizontale Li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r Verbinder 9"/>
          <p:cNvCxnSpPr/>
          <p:nvPr userDrawn="1"/>
        </p:nvCxnSpPr>
        <p:spPr>
          <a:xfrm>
            <a:off x="287339" y="2530740"/>
            <a:ext cx="85693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288000" y="2073000"/>
            <a:ext cx="8568000" cy="450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2667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288000" y="2664000"/>
            <a:ext cx="8568000" cy="1379802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1667">
                <a:solidFill>
                  <a:schemeClr val="tx1"/>
                </a:solidFill>
              </a:defRPr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320757" y="5189803"/>
            <a:ext cx="1965243" cy="525198"/>
          </a:xfrm>
          <a:prstGeom prst="rect">
            <a:avLst/>
          </a:prstGeom>
        </p:spPr>
        <p:txBody>
          <a:bodyPr lIns="0" tIns="0" rIns="0" bIns="0"/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750" noProof="0"/>
              <a:t>Social Networks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750" noProof="0"/>
              <a:t>RWTH Aachen, Summer Semester 2017-2018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645897" y="5209384"/>
            <a:ext cx="916438" cy="304271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# </a:t>
            </a:r>
            <a:fld id="{643B6938-699C-734A-AADA-439B90F52D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00" y="168000"/>
            <a:ext cx="8568000" cy="4530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667" b="1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000" y="960000"/>
            <a:ext cx="8568000" cy="210000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67" b="1" i="0"/>
            </a:lvl1pPr>
            <a:lvl2pPr marL="179993" indent="149994">
              <a:buClr>
                <a:schemeClr val="tx2"/>
              </a:buClr>
              <a:defRPr sz="1500"/>
            </a:lvl2pPr>
            <a:lvl3pPr marL="359986" indent="149994">
              <a:buClr>
                <a:schemeClr val="tx2"/>
              </a:buClr>
              <a:buFont typeface="Symbol" panose="05050102010706020507" pitchFamily="18" charset="2"/>
              <a:buChar char="-"/>
              <a:defRPr sz="1333"/>
            </a:lvl3pPr>
            <a:lvl4pPr marL="539978" indent="149994">
              <a:buClr>
                <a:schemeClr val="tx2"/>
              </a:buClr>
              <a:buFont typeface="Wingdings" panose="05000000000000000000" pitchFamily="2" charset="2"/>
              <a:buChar char="§"/>
              <a:defRPr sz="1333"/>
            </a:lvl4pPr>
            <a:lvl5pPr marL="719971" indent="149994">
              <a:buClr>
                <a:schemeClr val="tx2"/>
              </a:buClr>
              <a:buFont typeface="Arial" panose="020B0604020202020204" pitchFamily="34" charset="0"/>
              <a:buChar char="-"/>
              <a:defRPr sz="1333"/>
            </a:lvl5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287339" y="1404000"/>
            <a:ext cx="8569325" cy="312605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de-DE"/>
              <a:t>Textmasterformat bearbeiten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6"/>
          <p:cNvPicPr>
            <a:picLocks noChangeAspect="1"/>
          </p:cNvPicPr>
          <p:nvPr/>
        </p:nvPicPr>
        <p:blipFill>
          <a:blip r:embed="rId23" cstate="print"/>
          <a:srcRect/>
          <a:stretch>
            <a:fillRect/>
          </a:stretch>
        </p:blipFill>
        <p:spPr bwMode="auto">
          <a:xfrm>
            <a:off x="7204075" y="5036345"/>
            <a:ext cx="1779588" cy="678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Slide Number Placeholder 5"/>
          <p:cNvSpPr txBox="1">
            <a:spLocks/>
          </p:cNvSpPr>
          <p:nvPr/>
        </p:nvSpPr>
        <p:spPr>
          <a:xfrm>
            <a:off x="320757" y="5189803"/>
            <a:ext cx="1965243" cy="525198"/>
          </a:xfrm>
          <a:prstGeom prst="rect">
            <a:avLst/>
          </a:prstGeom>
        </p:spPr>
        <p:txBody>
          <a:bodyPr lIns="0" tIns="0" rIns="0" bIns="0"/>
          <a:lstStyle>
            <a:defPPr>
              <a:defRPr lang="de-DE"/>
            </a:defPPr>
            <a:lvl1pPr marL="0" algn="l" defTabSz="914400" rtl="0" eaLnBrk="1" latinLnBrk="0" hangingPunct="1"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750" noProof="0" dirty="0"/>
              <a:t>RWTH Aachen, Summer Semester 2017-2018</a:t>
            </a:r>
          </a:p>
        </p:txBody>
      </p:sp>
      <p:cxnSp>
        <p:nvCxnSpPr>
          <p:cNvPr id="11" name="Gerader Verbinder 10"/>
          <p:cNvCxnSpPr/>
          <p:nvPr/>
        </p:nvCxnSpPr>
        <p:spPr>
          <a:xfrm>
            <a:off x="287339" y="678657"/>
            <a:ext cx="85693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/>
          <p:cNvCxnSpPr/>
          <p:nvPr/>
        </p:nvCxnSpPr>
        <p:spPr>
          <a:xfrm>
            <a:off x="287339" y="5033698"/>
            <a:ext cx="85693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645897" y="5209384"/>
            <a:ext cx="916438" cy="304271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# </a:t>
            </a:r>
            <a:fld id="{643B6938-699C-734A-AADA-439B90F52D3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5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20" r:id="rId2"/>
    <p:sldLayoutId id="2147483726" r:id="rId3"/>
    <p:sldLayoutId id="2147483724" r:id="rId4"/>
    <p:sldLayoutId id="2147483716" r:id="rId5"/>
    <p:sldLayoutId id="2147483717" r:id="rId6"/>
    <p:sldLayoutId id="2147483718" r:id="rId7"/>
    <p:sldLayoutId id="2147483719" r:id="rId8"/>
    <p:sldLayoutId id="2147483721" r:id="rId9"/>
    <p:sldLayoutId id="2147483722" r:id="rId10"/>
    <p:sldLayoutId id="2147483723" r:id="rId11"/>
    <p:sldLayoutId id="2147483725" r:id="rId12"/>
    <p:sldLayoutId id="2147483727" r:id="rId13"/>
    <p:sldLayoutId id="2147483728" r:id="rId14"/>
    <p:sldLayoutId id="2147483729" r:id="rId15"/>
    <p:sldLayoutId id="2147483730" r:id="rId16"/>
    <p:sldLayoutId id="2147483731" r:id="rId17"/>
    <p:sldLayoutId id="2147483732" r:id="rId18"/>
    <p:sldLayoutId id="2147483733" r:id="rId19"/>
    <p:sldLayoutId id="2147483734" r:id="rId20"/>
    <p:sldLayoutId id="2147483735" r:id="rId21"/>
  </p:sldLayoutIdLs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67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380985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76197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14295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52393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179909" indent="-179909" algn="l" defTabSz="179909" rtl="0" eaLnBrk="1" fontAlgn="base" hangingPunct="1">
        <a:spcBef>
          <a:spcPct val="0"/>
        </a:spcBef>
        <a:spcAft>
          <a:spcPct val="0"/>
        </a:spcAft>
        <a:buClr>
          <a:schemeClr val="tx2"/>
        </a:buClr>
        <a:buFont typeface="Arial" pitchFamily="34" charset="0"/>
        <a:buChar char="•"/>
        <a:tabLst>
          <a:tab pos="179909" algn="l"/>
        </a:tabLst>
        <a:defRPr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59819" indent="-179909" algn="l" rtl="0" eaLnBrk="1" fontAlgn="base" hangingPunct="1">
        <a:spcBef>
          <a:spcPct val="0"/>
        </a:spcBef>
        <a:spcAft>
          <a:spcPct val="0"/>
        </a:spcAft>
        <a:buClr>
          <a:schemeClr val="tx2"/>
        </a:buClr>
        <a:buFont typeface="Symbol" pitchFamily="18" charset="2"/>
        <a:buChar char="-"/>
        <a:tabLst>
          <a:tab pos="359819" algn="l"/>
        </a:tabLst>
        <a:defRPr sz="1333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539728" indent="-179909" algn="l" defTabSz="179909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tabLst>
          <a:tab pos="539728" algn="l"/>
        </a:tabLst>
        <a:defRPr sz="1333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719638" indent="-179909" algn="l" defTabSz="179909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00000"/>
        <a:buFont typeface="Arial" pitchFamily="34" charset="0"/>
        <a:buChar char="-"/>
        <a:tabLst>
          <a:tab pos="719638" algn="l"/>
        </a:tabLst>
        <a:defRPr sz="1333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719638" indent="-17990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buClr>
          <a:schemeClr val="tx2"/>
        </a:buClr>
        <a:buFont typeface="Arial" pitchFamily="34" charset="0"/>
        <a:buChar char="-"/>
        <a:tabLst>
          <a:tab pos="746095" algn="l"/>
        </a:tabLst>
        <a:defRPr sz="1333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springer.com/gp/computer-science/lncs/conference-proceedings-guidelines)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submission@cssh.rwth-aachen.d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ecsyschallenge.com/2018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Practical Information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7339" y="4357525"/>
            <a:ext cx="50079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Instructors:  M. Strohmaier, F. </a:t>
            </a:r>
            <a:r>
              <a:rPr lang="en-US" sz="1600" dirty="0" err="1"/>
              <a:t>Lemmerich</a:t>
            </a:r>
            <a:r>
              <a:rPr lang="en-US" sz="1600" dirty="0"/>
              <a:t>, M. Pereda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03400" y="673768"/>
            <a:ext cx="607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solidFill>
                  <a:schemeClr val="bg1"/>
                </a:solidFill>
              </a:rPr>
              <a:t>Forschungspraktikum</a:t>
            </a:r>
            <a:endParaRPr lang="en-GB" sz="40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34536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Forschungspraktikum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Tasks and evaluation: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87339" y="1600200"/>
            <a:ext cx="8569325" cy="3391929"/>
          </a:xfrm>
        </p:spPr>
        <p:txBody>
          <a:bodyPr/>
          <a:lstStyle/>
          <a:p>
            <a:pPr marL="285750" indent="-285750" algn="just">
              <a:buFont typeface="Arial" charset="0"/>
              <a:buChar char="•"/>
            </a:pPr>
            <a:r>
              <a:rPr lang="en-US" dirty="0"/>
              <a:t>The given tasks are preferably (but not necessarily) solved in group of 2-4 participants.</a:t>
            </a:r>
          </a:p>
          <a:p>
            <a:pPr marL="285750" indent="-285750" algn="just">
              <a:buFont typeface="Arial" charset="0"/>
              <a:buChar char="•"/>
            </a:pPr>
            <a:r>
              <a:rPr lang="en-US" dirty="0"/>
              <a:t>The main performance indicator is the implementation of the respective task.</a:t>
            </a:r>
          </a:p>
          <a:p>
            <a:pPr marL="285750" indent="-285750" algn="just">
              <a:buFont typeface="Arial" charset="0"/>
              <a:buChar char="•"/>
            </a:pPr>
            <a:endParaRPr lang="en-US" dirty="0"/>
          </a:p>
          <a:p>
            <a:pPr marL="285750" indent="-285750" algn="just">
              <a:buFont typeface="Arial" charset="0"/>
              <a:buChar char="•"/>
            </a:pPr>
            <a:r>
              <a:rPr lang="en-US" dirty="0"/>
              <a:t>Participants submit a </a:t>
            </a:r>
            <a:r>
              <a:rPr lang="en-US" b="1" dirty="0"/>
              <a:t>written summary </a:t>
            </a:r>
            <a:r>
              <a:rPr lang="en-US" dirty="0"/>
              <a:t>of their work on the topic at the end of the course. </a:t>
            </a:r>
          </a:p>
          <a:p>
            <a:pPr marL="285750" indent="-285750" algn="just">
              <a:buFont typeface="Arial" charset="0"/>
              <a:buChar char="•"/>
            </a:pPr>
            <a:endParaRPr lang="en-US" dirty="0"/>
          </a:p>
          <a:p>
            <a:pPr marL="285750" indent="-285750" algn="just">
              <a:buFont typeface="Arial" charset="0"/>
              <a:buChar char="•"/>
            </a:pPr>
            <a:r>
              <a:rPr lang="en-US" dirty="0"/>
              <a:t>The documented </a:t>
            </a:r>
            <a:r>
              <a:rPr lang="en-US" b="1" dirty="0"/>
              <a:t>code</a:t>
            </a:r>
            <a:r>
              <a:rPr lang="en-US" dirty="0"/>
              <a:t> and analyzed </a:t>
            </a:r>
            <a:r>
              <a:rPr lang="en-US" b="1" dirty="0"/>
              <a:t>data</a:t>
            </a:r>
            <a:r>
              <a:rPr lang="en-US" dirty="0"/>
              <a:t> will be submitted as well.</a:t>
            </a:r>
          </a:p>
          <a:p>
            <a:pPr marL="285750" indent="-285750" algn="just">
              <a:buFont typeface="Arial" charset="0"/>
              <a:buChar char="•"/>
            </a:pPr>
            <a:endParaRPr lang="en-US" dirty="0"/>
          </a:p>
          <a:p>
            <a:pPr marL="285750" indent="-285750" algn="just">
              <a:buFont typeface="Arial" charset="0"/>
              <a:buChar char="•"/>
            </a:pPr>
            <a:r>
              <a:rPr lang="en-US" dirty="0"/>
              <a:t>Each group will </a:t>
            </a:r>
            <a:r>
              <a:rPr lang="en-US" b="1" dirty="0"/>
              <a:t>present</a:t>
            </a:r>
            <a:r>
              <a:rPr lang="en-US" dirty="0"/>
              <a:t> her topic at the end of the course, in a </a:t>
            </a:r>
            <a:r>
              <a:rPr lang="en-US"/>
              <a:t>short </a:t>
            </a:r>
            <a:r>
              <a:rPr lang="en-US" smtClean="0"/>
              <a:t>presentation. </a:t>
            </a:r>
            <a:r>
              <a:rPr lang="en-US" dirty="0"/>
              <a:t>Slides are highly recommended. Slides will not be submitted.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# </a:t>
            </a:r>
            <a:fld id="{643B6938-699C-734A-AADA-439B90F52D3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792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Forschungspraktikum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Report: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87339" y="1811868"/>
            <a:ext cx="8569325" cy="3180262"/>
          </a:xfrm>
        </p:spPr>
        <p:txBody>
          <a:bodyPr/>
          <a:lstStyle/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14 pages (including figures and references)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using templates for Springer LNCS style (Word accepted, </a:t>
            </a:r>
            <a:r>
              <a:rPr lang="en-US" dirty="0" err="1"/>
              <a:t>LaTex</a:t>
            </a:r>
            <a:r>
              <a:rPr lang="en-US" dirty="0"/>
              <a:t> preferred)</a:t>
            </a:r>
            <a:br>
              <a:rPr lang="en-US" dirty="0"/>
            </a:br>
            <a:r>
              <a:rPr lang="en-US" sz="1600" dirty="0">
                <a:hlinkClick r:id="rId3"/>
              </a:rPr>
              <a:t>http://www.springer.com/gp/computer-science/lncs/conference-proceedings-guidelines)</a:t>
            </a:r>
            <a:r>
              <a:rPr lang="en-US" sz="1600" dirty="0"/>
              <a:t>.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Should be structured as a scientific paper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Should include the introductory paper the you get, but should be substantially extended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English language required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# </a:t>
            </a:r>
            <a:fld id="{643B6938-699C-734A-AADA-439B90F52D3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158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Forschungspraktikum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Presentation: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88000" y="1473589"/>
            <a:ext cx="8569325" cy="3180262"/>
          </a:xfrm>
        </p:spPr>
        <p:txBody>
          <a:bodyPr/>
          <a:lstStyle/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15 minutes presentation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5 minutes questions about the topic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English language required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Slides recommended</a:t>
            </a:r>
          </a:p>
          <a:p>
            <a:pPr marL="285750" indent="-285750" algn="just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Should give an overview on the topic, should be understandable by all </a:t>
            </a:r>
            <a:r>
              <a:rPr lang="en-US" dirty="0" smtClean="0"/>
              <a:t>students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# </a:t>
            </a:r>
            <a:fld id="{643B6938-699C-734A-AADA-439B90F52D3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914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Forschungspraktikum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Dates (mandatory attendance)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87339" y="1509000"/>
            <a:ext cx="8569325" cy="3483129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GB" dirty="0"/>
              <a:t>Regular meetings around every two weeks, agreed with your topic supervisor.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 err="1"/>
              <a:t>Presentations</a:t>
            </a:r>
            <a:r>
              <a:rPr lang="hr-HR" dirty="0"/>
              <a:t>:</a:t>
            </a:r>
          </a:p>
          <a:p>
            <a:pPr marL="465660" lvl="1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 err="1"/>
              <a:t>We</a:t>
            </a:r>
            <a:r>
              <a:rPr lang="hr-HR" dirty="0"/>
              <a:t> </a:t>
            </a:r>
            <a:r>
              <a:rPr lang="hr-HR" dirty="0" err="1"/>
              <a:t>aim</a:t>
            </a:r>
            <a:r>
              <a:rPr lang="hr-HR" dirty="0"/>
              <a:t> to </a:t>
            </a:r>
            <a:r>
              <a:rPr lang="hr-HR" dirty="0" err="1"/>
              <a:t>have</a:t>
            </a:r>
            <a:r>
              <a:rPr lang="hr-HR" dirty="0"/>
              <a:t> </a:t>
            </a:r>
            <a:r>
              <a:rPr lang="hr-HR" dirty="0" err="1"/>
              <a:t>all</a:t>
            </a:r>
            <a:r>
              <a:rPr lang="hr-HR" dirty="0"/>
              <a:t> </a:t>
            </a:r>
            <a:r>
              <a:rPr lang="hr-HR" dirty="0" err="1"/>
              <a:t>presentations</a:t>
            </a:r>
            <a:r>
              <a:rPr lang="hr-HR" dirty="0"/>
              <a:t> </a:t>
            </a:r>
            <a:r>
              <a:rPr lang="hr-HR" dirty="0" err="1"/>
              <a:t>in</a:t>
            </a:r>
            <a:r>
              <a:rPr lang="hr-HR" dirty="0"/>
              <a:t> ONE </a:t>
            </a:r>
            <a:r>
              <a:rPr lang="hr-HR" dirty="0" err="1"/>
              <a:t>block</a:t>
            </a:r>
            <a:r>
              <a:rPr lang="hr-HR" dirty="0"/>
              <a:t> </a:t>
            </a:r>
            <a:r>
              <a:rPr lang="hr-HR" dirty="0" err="1"/>
              <a:t>during</a:t>
            </a:r>
            <a:r>
              <a:rPr lang="hr-HR" dirty="0"/>
              <a:t> </a:t>
            </a:r>
            <a:r>
              <a:rPr lang="hr-HR" dirty="0" err="1"/>
              <a:t>the</a:t>
            </a:r>
            <a:r>
              <a:rPr lang="hr-HR" dirty="0"/>
              <a:t> </a:t>
            </a:r>
            <a:r>
              <a:rPr lang="hr-HR" dirty="0" err="1"/>
              <a:t>semester</a:t>
            </a:r>
            <a:endParaRPr lang="hr-HR" dirty="0"/>
          </a:p>
          <a:p>
            <a:pPr marL="465660" lvl="1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 err="1"/>
              <a:t>Dates</a:t>
            </a:r>
            <a:r>
              <a:rPr lang="hr-HR" dirty="0"/>
              <a:t>: 						09.07.2018, 15:00 - 17:00 pm							 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 err="1"/>
              <a:t>Final</a:t>
            </a:r>
            <a:r>
              <a:rPr lang="hr-HR" dirty="0"/>
              <a:t> </a:t>
            </a:r>
            <a:r>
              <a:rPr lang="hr-HR" dirty="0" err="1"/>
              <a:t>submission</a:t>
            </a:r>
            <a:r>
              <a:rPr lang="hr-HR" dirty="0"/>
              <a:t>: </a:t>
            </a:r>
          </a:p>
          <a:p>
            <a:pPr marL="465660" lvl="1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 err="1"/>
              <a:t>Until</a:t>
            </a:r>
            <a:r>
              <a:rPr lang="hr-HR" dirty="0"/>
              <a:t>: 	</a:t>
            </a:r>
            <a:r>
              <a:rPr lang="hr-HR" b="1" dirty="0">
                <a:solidFill>
                  <a:srgbClr val="FF0000"/>
                </a:solidFill>
              </a:rPr>
              <a:t>25.7.2018</a:t>
            </a:r>
            <a:r>
              <a:rPr lang="hr-HR" dirty="0"/>
              <a:t>, 23.59 h</a:t>
            </a:r>
          </a:p>
          <a:p>
            <a:pPr marL="465660" lvl="1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 err="1"/>
              <a:t>Submissions</a:t>
            </a:r>
            <a:r>
              <a:rPr lang="hr-HR" dirty="0"/>
              <a:t> </a:t>
            </a:r>
            <a:r>
              <a:rPr lang="hr-HR" dirty="0" err="1"/>
              <a:t>that</a:t>
            </a:r>
            <a:r>
              <a:rPr lang="hr-HR" dirty="0"/>
              <a:t> are late </a:t>
            </a:r>
            <a:r>
              <a:rPr lang="hr-HR" dirty="0" err="1"/>
              <a:t>by</a:t>
            </a:r>
            <a:r>
              <a:rPr lang="hr-HR" dirty="0"/>
              <a:t> at most 2 </a:t>
            </a:r>
            <a:r>
              <a:rPr lang="hr-HR" dirty="0" err="1"/>
              <a:t>days</a:t>
            </a:r>
            <a:r>
              <a:rPr lang="hr-HR" dirty="0"/>
              <a:t> </a:t>
            </a:r>
            <a:r>
              <a:rPr lang="hr-HR" dirty="0" err="1"/>
              <a:t>will</a:t>
            </a:r>
            <a:r>
              <a:rPr lang="hr-HR" dirty="0"/>
              <a:t> </a:t>
            </a:r>
            <a:r>
              <a:rPr lang="hr-HR" dirty="0" err="1"/>
              <a:t>be</a:t>
            </a:r>
            <a:r>
              <a:rPr lang="hr-HR" dirty="0"/>
              <a:t> </a:t>
            </a:r>
            <a:r>
              <a:rPr lang="hr-HR" dirty="0" err="1"/>
              <a:t>accepted</a:t>
            </a:r>
            <a:r>
              <a:rPr lang="hr-HR" dirty="0"/>
              <a:t>, but </a:t>
            </a:r>
            <a:r>
              <a:rPr lang="hr-HR" dirty="0" err="1"/>
              <a:t>will</a:t>
            </a:r>
            <a:r>
              <a:rPr lang="hr-HR" dirty="0"/>
              <a:t> </a:t>
            </a:r>
            <a:r>
              <a:rPr lang="hr-HR" dirty="0" err="1"/>
              <a:t>negatively</a:t>
            </a:r>
            <a:r>
              <a:rPr lang="hr-HR" dirty="0"/>
              <a:t> influence </a:t>
            </a:r>
            <a:r>
              <a:rPr lang="hr-HR" dirty="0" err="1"/>
              <a:t>the</a:t>
            </a:r>
            <a:r>
              <a:rPr lang="hr-HR" dirty="0"/>
              <a:t> grade</a:t>
            </a:r>
          </a:p>
          <a:p>
            <a:pPr marL="465660" lvl="1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 err="1"/>
              <a:t>Submit</a:t>
            </a:r>
            <a:r>
              <a:rPr lang="hr-HR" dirty="0"/>
              <a:t> </a:t>
            </a:r>
            <a:r>
              <a:rPr lang="hr-HR" dirty="0" err="1"/>
              <a:t>by</a:t>
            </a:r>
            <a:r>
              <a:rPr lang="hr-HR" dirty="0"/>
              <a:t> email to </a:t>
            </a:r>
            <a:r>
              <a:rPr lang="hr-HR" dirty="0">
                <a:hlinkClick r:id="rId2"/>
              </a:rPr>
              <a:t>submission@cssh.rwth-aachen.de</a:t>
            </a:r>
            <a:r>
              <a:rPr lang="hr-HR" dirty="0"/>
              <a:t>, </a:t>
            </a:r>
            <a:r>
              <a:rPr lang="hr-HR" dirty="0" err="1"/>
              <a:t>Subject</a:t>
            </a:r>
            <a:r>
              <a:rPr lang="hr-HR" dirty="0"/>
              <a:t>: [praktikum_ss_2018]</a:t>
            </a:r>
            <a:br>
              <a:rPr lang="hr-HR" dirty="0"/>
            </a:br>
            <a:endParaRPr lang="hr-HR" dirty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hr-HR" dirty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GB" dirty="0"/>
          </a:p>
          <a:p>
            <a:pPr marL="285750" indent="-285750">
              <a:buFont typeface="Arial" charset="0"/>
              <a:buChar char="•"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# </a:t>
            </a:r>
            <a:fld id="{643B6938-699C-734A-AADA-439B90F52D3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863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Forschungspraktikum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Course ethics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87339" y="1509000"/>
            <a:ext cx="8569325" cy="3483129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 err="1"/>
              <a:t>Work</a:t>
            </a:r>
            <a:r>
              <a:rPr lang="hr-HR" dirty="0"/>
              <a:t> on </a:t>
            </a:r>
            <a:r>
              <a:rPr lang="hr-HR" dirty="0" err="1"/>
              <a:t>your</a:t>
            </a:r>
            <a:r>
              <a:rPr lang="hr-HR" dirty="0"/>
              <a:t> </a:t>
            </a:r>
            <a:r>
              <a:rPr lang="hr-HR" dirty="0" err="1"/>
              <a:t>own</a:t>
            </a:r>
            <a:r>
              <a:rPr lang="hr-HR" dirty="0"/>
              <a:t> (as a </a:t>
            </a:r>
            <a:r>
              <a:rPr lang="hr-HR" dirty="0" err="1"/>
              <a:t>group</a:t>
            </a:r>
            <a:r>
              <a:rPr lang="hr-HR" dirty="0"/>
              <a:t>)!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/>
              <a:t>You </a:t>
            </a:r>
            <a:r>
              <a:rPr lang="hr-HR" dirty="0" err="1"/>
              <a:t>can</a:t>
            </a:r>
            <a:r>
              <a:rPr lang="hr-HR" dirty="0"/>
              <a:t> use </a:t>
            </a:r>
            <a:r>
              <a:rPr lang="hr-HR" dirty="0" err="1"/>
              <a:t>code</a:t>
            </a:r>
            <a:r>
              <a:rPr lang="hr-HR" dirty="0"/>
              <a:t> </a:t>
            </a:r>
            <a:r>
              <a:rPr lang="hr-HR" dirty="0" err="1"/>
              <a:t>snippets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</a:t>
            </a:r>
            <a:r>
              <a:rPr lang="hr-HR" dirty="0" err="1"/>
              <a:t>libraries</a:t>
            </a:r>
            <a:r>
              <a:rPr lang="hr-HR" dirty="0"/>
              <a:t> </a:t>
            </a:r>
            <a:r>
              <a:rPr lang="hr-HR" dirty="0" err="1"/>
              <a:t>from</a:t>
            </a:r>
            <a:r>
              <a:rPr lang="hr-HR" dirty="0"/>
              <a:t> </a:t>
            </a:r>
            <a:r>
              <a:rPr lang="hr-HR" dirty="0" err="1"/>
              <a:t>others</a:t>
            </a:r>
            <a:r>
              <a:rPr lang="hr-HR" dirty="0"/>
              <a:t>, but </a:t>
            </a:r>
            <a:r>
              <a:rPr lang="hr-HR" dirty="0" err="1"/>
              <a:t>cite</a:t>
            </a:r>
            <a:r>
              <a:rPr lang="hr-HR" dirty="0"/>
              <a:t> </a:t>
            </a:r>
            <a:r>
              <a:rPr lang="hr-HR" dirty="0" err="1"/>
              <a:t>your</a:t>
            </a:r>
            <a:r>
              <a:rPr lang="hr-HR" dirty="0"/>
              <a:t> </a:t>
            </a:r>
            <a:r>
              <a:rPr lang="hr-HR" dirty="0" err="1"/>
              <a:t>sources</a:t>
            </a:r>
            <a:r>
              <a:rPr lang="hr-HR" dirty="0"/>
              <a:t>!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hr-HR" dirty="0" err="1"/>
              <a:t>Plagiarism</a:t>
            </a:r>
            <a:r>
              <a:rPr lang="hr-HR" dirty="0"/>
              <a:t> </a:t>
            </a:r>
            <a:r>
              <a:rPr lang="hr-HR" dirty="0" err="1"/>
              <a:t>will</a:t>
            </a:r>
            <a:r>
              <a:rPr lang="hr-HR" dirty="0"/>
              <a:t> </a:t>
            </a:r>
            <a:r>
              <a:rPr lang="hr-HR" dirty="0" err="1"/>
              <a:t>result</a:t>
            </a:r>
            <a:r>
              <a:rPr lang="hr-HR" dirty="0"/>
              <a:t> </a:t>
            </a:r>
            <a:r>
              <a:rPr lang="hr-HR" dirty="0" err="1"/>
              <a:t>in</a:t>
            </a:r>
            <a:r>
              <a:rPr lang="hr-HR" dirty="0"/>
              <a:t> </a:t>
            </a:r>
            <a:r>
              <a:rPr lang="hr-HR" dirty="0" err="1"/>
              <a:t>failing</a:t>
            </a:r>
            <a:r>
              <a:rPr lang="hr-HR" dirty="0"/>
              <a:t> </a:t>
            </a:r>
            <a:r>
              <a:rPr lang="hr-HR" dirty="0" err="1"/>
              <a:t>the</a:t>
            </a:r>
            <a:r>
              <a:rPr lang="hr-HR" dirty="0"/>
              <a:t> </a:t>
            </a:r>
            <a:r>
              <a:rPr lang="hr-HR" dirty="0" err="1"/>
              <a:t>course</a:t>
            </a:r>
            <a:r>
              <a:rPr lang="hr-HR" dirty="0"/>
              <a:t> </a:t>
            </a:r>
            <a:r>
              <a:rPr lang="hr-HR" dirty="0" err="1"/>
              <a:t>without</a:t>
            </a:r>
            <a:r>
              <a:rPr lang="hr-HR" dirty="0"/>
              <a:t> </a:t>
            </a:r>
            <a:r>
              <a:rPr lang="hr-HR" dirty="0" err="1"/>
              <a:t>warning</a:t>
            </a:r>
            <a:r>
              <a:rPr lang="hr-HR" dirty="0"/>
              <a:t>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GB" dirty="0"/>
          </a:p>
          <a:p>
            <a:pPr marL="285750" indent="-285750">
              <a:buFont typeface="Arial" charset="0"/>
              <a:buChar char="•"/>
            </a:pP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# </a:t>
            </a:r>
            <a:fld id="{643B6938-699C-734A-AADA-439B90F52D3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37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Forschungspraktikum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Topics selection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/>
              <a:t>For each topic in the list, if you are interested:</a:t>
            </a:r>
          </a:p>
          <a:p>
            <a:pPr marL="465660" lvl="1" indent="-285750">
              <a:lnSpc>
                <a:spcPct val="200000"/>
              </a:lnSpc>
              <a:buFont typeface="Courier New" charset="0"/>
              <a:buChar char="o"/>
            </a:pPr>
            <a:r>
              <a:rPr lang="en-US" sz="1800" dirty="0"/>
              <a:t>Raise your hand.</a:t>
            </a:r>
          </a:p>
          <a:p>
            <a:pPr marL="465660" lvl="1" indent="-285750">
              <a:lnSpc>
                <a:spcPct val="200000"/>
              </a:lnSpc>
              <a:buFont typeface="Courier New" charset="0"/>
              <a:buChar char="o"/>
            </a:pPr>
            <a:r>
              <a:rPr lang="en-US" sz="1800" dirty="0"/>
              <a:t>A student will be selected randomly.</a:t>
            </a:r>
          </a:p>
          <a:p>
            <a:pPr marL="465660" lvl="1" indent="-285750">
              <a:lnSpc>
                <a:spcPct val="200000"/>
              </a:lnSpc>
              <a:buFont typeface="Courier New" charset="0"/>
              <a:buChar char="o"/>
            </a:pPr>
            <a:r>
              <a:rPr lang="en-US" sz="1800" dirty="0"/>
              <a:t>If you have not been selected, you will have to raise your hand in another topic.</a:t>
            </a:r>
          </a:p>
          <a:p>
            <a:pPr marL="465660" lvl="1" indent="-285750">
              <a:lnSpc>
                <a:spcPct val="200000"/>
              </a:lnSpc>
              <a:buFont typeface="Arial" charset="0"/>
              <a:buChar char="•"/>
            </a:pPr>
            <a:endParaRPr lang="en-US" dirty="0"/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/>
              <a:t>After topic assignment, topics will not be reassigned or changed.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# </a:t>
            </a:r>
            <a:fld id="{643B6938-699C-734A-AADA-439B90F52D3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47" y="2055657"/>
            <a:ext cx="459319" cy="45931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9749" y="2666316"/>
            <a:ext cx="704851" cy="4337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8067" y="3165368"/>
            <a:ext cx="448732" cy="44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9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Topics!!!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87339" y="1481667"/>
            <a:ext cx="8569325" cy="3510463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Clustering analysis of mobility data: </a:t>
            </a:r>
            <a:r>
              <a:rPr lang="en-US" dirty="0">
                <a:solidFill>
                  <a:srgbClr val="FF0000"/>
                </a:solidFill>
              </a:rPr>
              <a:t>Walter, Miriam, Moritz, </a:t>
            </a:r>
            <a:r>
              <a:rPr lang="en-US" dirty="0" err="1">
                <a:solidFill>
                  <a:srgbClr val="FF0000"/>
                </a:solidFill>
              </a:rPr>
              <a:t>Timo</a:t>
            </a:r>
            <a:r>
              <a:rPr lang="en-US" dirty="0">
                <a:solidFill>
                  <a:srgbClr val="FF0000"/>
                </a:solidFill>
              </a:rPr>
              <a:t>, Martin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Implementation of python library to </a:t>
            </a:r>
            <a:r>
              <a:rPr lang="en-US" dirty="0" err="1"/>
              <a:t>analyse</a:t>
            </a:r>
            <a:r>
              <a:rPr lang="en-US" dirty="0"/>
              <a:t> communicability function derived metrics in complex networks. Application to a real research problem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D3 visualizations of complex networks models: generative models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Political orientation on </a:t>
            </a:r>
            <a:r>
              <a:rPr lang="en-US" dirty="0" err="1"/>
              <a:t>reddit</a:t>
            </a:r>
            <a:r>
              <a:rPr lang="en-US" dirty="0"/>
              <a:t>: </a:t>
            </a:r>
            <a:r>
              <a:rPr lang="en-US" dirty="0" err="1">
                <a:solidFill>
                  <a:srgbClr val="FF0000"/>
                </a:solidFill>
              </a:rPr>
              <a:t>Xiaoqi</a:t>
            </a:r>
            <a:r>
              <a:rPr lang="en-US" dirty="0">
                <a:solidFill>
                  <a:srgbClr val="FF0000"/>
                </a:solidFill>
              </a:rPr>
              <a:t>, Jan</a:t>
            </a:r>
            <a:r>
              <a:rPr lang="en-US">
                <a:solidFill>
                  <a:srgbClr val="FF0000"/>
                </a:solidFill>
              </a:rPr>
              <a:t>, Zain, </a:t>
            </a:r>
            <a:r>
              <a:rPr lang="en-US" dirty="0">
                <a:solidFill>
                  <a:srgbClr val="FF0000"/>
                </a:solidFill>
              </a:rPr>
              <a:t>Jan Philipp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Spotify challenge </a:t>
            </a:r>
            <a:r>
              <a:rPr lang="en-US" dirty="0">
                <a:hlinkClick r:id="rId2"/>
              </a:rPr>
              <a:t>http://www.recsyschallenge.com/2018/</a:t>
            </a:r>
            <a:r>
              <a:rPr lang="en-US" dirty="0"/>
              <a:t>: </a:t>
            </a:r>
            <a:r>
              <a:rPr lang="en-US" dirty="0" err="1">
                <a:solidFill>
                  <a:srgbClr val="FF0000"/>
                </a:solidFill>
              </a:rPr>
              <a:t>Mallika</a:t>
            </a:r>
            <a:r>
              <a:rPr lang="en-US" dirty="0">
                <a:solidFill>
                  <a:srgbClr val="FF0000"/>
                </a:solidFill>
              </a:rPr>
              <a:t>, Erik, </a:t>
            </a:r>
            <a:r>
              <a:rPr lang="en-US" dirty="0" err="1">
                <a:solidFill>
                  <a:srgbClr val="FF0000"/>
                </a:solidFill>
              </a:rPr>
              <a:t>Kinan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Selin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# </a:t>
            </a:r>
            <a:fld id="{643B6938-699C-734A-AADA-439B90F52D3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35214"/>
      </p:ext>
    </p:extLst>
  </p:cSld>
  <p:clrMapOvr>
    <a:masterClrMapping/>
  </p:clrMapOvr>
</p:sld>
</file>

<file path=ppt/theme/theme1.xml><?xml version="1.0" encoding="utf-8"?>
<a:theme xmlns:a="http://schemas.openxmlformats.org/drawingml/2006/main" name="1_Präsentation_Master_RWTH_Verwaltung">
  <a:themeElements>
    <a:clrScheme name="RWTH Farben">
      <a:dk1>
        <a:sysClr val="windowText" lastClr="000000"/>
      </a:dk1>
      <a:lt1>
        <a:sysClr val="window" lastClr="FFFFFF"/>
      </a:lt1>
      <a:dk2>
        <a:srgbClr val="00549F"/>
      </a:dk2>
      <a:lt2>
        <a:srgbClr val="8EBAE5"/>
      </a:lt2>
      <a:accent1>
        <a:srgbClr val="006165"/>
      </a:accent1>
      <a:accent2>
        <a:srgbClr val="0098A1"/>
      </a:accent2>
      <a:accent3>
        <a:srgbClr val="57AB27"/>
      </a:accent3>
      <a:accent4>
        <a:srgbClr val="BDCD00"/>
      </a:accent4>
      <a:accent5>
        <a:srgbClr val="F6A800"/>
      </a:accent5>
      <a:accent6>
        <a:srgbClr val="CC071E"/>
      </a:accent6>
      <a:hlink>
        <a:srgbClr val="612158"/>
      </a:hlink>
      <a:folHlink>
        <a:srgbClr val="7A6FA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140715_Powerpointvorlage_verwaltung" id="{E6E3156E-61B3-43A8-894B-5CDF8EFEBA85}" vid="{367F704D-7C25-4A66-AD76-86CABAF55F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17735</TotalTime>
  <Words>367</Words>
  <Application>Microsoft Macintosh PowerPoint</Application>
  <PresentationFormat>On-screen Show (16:10)</PresentationFormat>
  <Paragraphs>64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Courier New</vt:lpstr>
      <vt:lpstr>Droid Sans</vt:lpstr>
      <vt:lpstr>Symbol</vt:lpstr>
      <vt:lpstr>Wingdings</vt:lpstr>
      <vt:lpstr>Arial</vt:lpstr>
      <vt:lpstr>1_Präsentation_Master_RWTH_Verwaltung</vt:lpstr>
      <vt:lpstr>Practical Information</vt:lpstr>
      <vt:lpstr>Forschungspraktikum</vt:lpstr>
      <vt:lpstr>Forschungspraktikum</vt:lpstr>
      <vt:lpstr>Forschungspraktikum</vt:lpstr>
      <vt:lpstr>Forschungspraktikum</vt:lpstr>
      <vt:lpstr>Forschungspraktikum</vt:lpstr>
      <vt:lpstr>Forschungspraktikum</vt:lpstr>
      <vt:lpstr>Topics!!!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Albert-László Barabási</dc:creator>
  <cp:lastModifiedBy>Microsoft Office User</cp:lastModifiedBy>
  <cp:revision>502</cp:revision>
  <cp:lastPrinted>2011-01-10T20:23:27Z</cp:lastPrinted>
  <dcterms:created xsi:type="dcterms:W3CDTF">2013-06-03T05:58:59Z</dcterms:created>
  <dcterms:modified xsi:type="dcterms:W3CDTF">2018-04-12T09:19:07Z</dcterms:modified>
</cp:coreProperties>
</file>